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09" r:id="rId2"/>
    <p:sldId id="301" r:id="rId3"/>
    <p:sldId id="358" r:id="rId4"/>
    <p:sldId id="293" r:id="rId5"/>
    <p:sldId id="283" r:id="rId6"/>
    <p:sldId id="282" r:id="rId7"/>
    <p:sldId id="281" r:id="rId8"/>
    <p:sldId id="295" r:id="rId9"/>
    <p:sldId id="296" r:id="rId10"/>
    <p:sldId id="297" r:id="rId11"/>
    <p:sldId id="298" r:id="rId12"/>
    <p:sldId id="299" r:id="rId13"/>
    <p:sldId id="360" r:id="rId14"/>
    <p:sldId id="361" r:id="rId15"/>
    <p:sldId id="362" r:id="rId16"/>
    <p:sldId id="363" r:id="rId17"/>
    <p:sldId id="364" r:id="rId18"/>
    <p:sldId id="365" r:id="rId19"/>
    <p:sldId id="3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1" autoAdjust="0"/>
    <p:restoredTop sz="94660"/>
  </p:normalViewPr>
  <p:slideViewPr>
    <p:cSldViewPr>
      <p:cViewPr varScale="1">
        <p:scale>
          <a:sx n="76" d="100"/>
          <a:sy n="76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40781-E0ED-4E25-804A-1CE9A2EFBA93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9B21C-768D-43BD-B29C-A9C49DB6B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626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2957E-63F5-45A2-89FE-E1EAA31B537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979E4-9B3F-4658-9D01-1E0B9EFF3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711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id-ID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4258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57158" y="2428868"/>
            <a:ext cx="8458200" cy="1222375"/>
          </a:xfrm>
          <a:solidFill>
            <a:srgbClr val="002060"/>
          </a:solidFill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solidFill>
            <a:srgbClr val="271137"/>
          </a:solidFill>
        </p:spPr>
        <p:txBody>
          <a:bodyPr anchor="b"/>
          <a:lstStyle>
            <a:lvl1pPr marL="0" indent="0" algn="l">
              <a:buNone/>
              <a:defRPr sz="2400" b="1">
                <a:solidFill>
                  <a:srgbClr val="D8E806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C001F2BE-553C-44FF-8BDE-7DF8BD222904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Sentra KI - Universitas Muhammadiyah Malang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F23D7714-AE96-4FF7-B4A9-AC4001B33933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Sentra KI - Universitas Muhammadiyah Malang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5021D679-CC9D-4D0F-ADFC-8A6E9384F507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Sentra KI - Universitas Muhammadiyah Malang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>
            <a:normAutofit/>
          </a:bodyPr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B2164F18-E631-43D1-9875-43EDBF8AC044}" type="datetime1">
              <a:rPr lang="en-US" smtClean="0"/>
              <a:pPr>
                <a:defRPr/>
              </a:pPr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Sentra KI - Universitas Muhammadiyah Malang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D50AB-BA24-451E-B08F-357A55A3D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solidFill>
            <a:srgbClr val="271137"/>
          </a:solidFill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525963"/>
          </a:xfrm>
          <a:solidFill>
            <a:schemeClr val="bg1"/>
          </a:solidFill>
        </p:spPr>
        <p:txBody>
          <a:bodyPr/>
          <a:lstStyle>
            <a:lvl1pPr>
              <a:buFont typeface="Wingdings" pitchFamily="2" charset="2"/>
              <a:buChar char="q"/>
              <a:defRPr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v"/>
              <a:defRPr baseline="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baseline="0">
                <a:solidFill>
                  <a:srgbClr val="002060"/>
                </a:solidFill>
              </a:defRPr>
            </a:lvl3pPr>
            <a:lvl4pPr>
              <a:defRPr baseline="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baseline="0"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45EFA9E1-0B51-42DB-B79B-9609193688C3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Sentra KI - Universitas Muhammadiyah Malang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  <a:gradFill>
            <a:gsLst>
              <a:gs pos="9000">
                <a:schemeClr val="bg1"/>
              </a:gs>
              <a:gs pos="0">
                <a:schemeClr val="tx2"/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b"/>
          <a:lstStyle>
            <a:lvl1pPr marL="0" indent="0" algn="r">
              <a:buNone/>
              <a:defRPr sz="2000">
                <a:solidFill>
                  <a:srgbClr val="FF000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</a:lstStyle>
          <a:p>
            <a:fld id="{456AB64E-27DA-46DA-ABBA-CD116E5A0411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Sentra KI - Universitas Muhammadiyah Malang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  <a:solidFill>
            <a:srgbClr val="271137"/>
          </a:solidFill>
        </p:spPr>
        <p:txBody>
          <a:bodyPr rtlCol="0" anchor="t"/>
          <a:lstStyle>
            <a:lvl1pPr algn="r">
              <a:defRPr>
                <a:solidFill>
                  <a:srgbClr val="FFFF00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  <a:solidFill>
            <a:schemeClr val="bg1"/>
          </a:solidFill>
        </p:spPr>
        <p:txBody>
          <a:bodyPr/>
          <a:lstStyle>
            <a:lvl1pPr>
              <a:buFont typeface="Wingdings" pitchFamily="2" charset="2"/>
              <a:buChar char="q"/>
              <a:defRPr sz="2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v"/>
              <a:defRPr sz="24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20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  <a:solidFill>
            <a:schemeClr val="bg1"/>
          </a:solidFill>
        </p:spPr>
        <p:txBody>
          <a:bodyPr/>
          <a:lstStyle>
            <a:lvl1pPr eaLnBrk="1" latinLnBrk="0" hangingPunct="1">
              <a:buFont typeface="Wingdings" pitchFamily="2" charset="2"/>
              <a:buChar char="q"/>
              <a:defRPr sz="2800">
                <a:solidFill>
                  <a:schemeClr val="tx1"/>
                </a:solidFill>
              </a:defRPr>
            </a:lvl1pPr>
            <a:lvl2pPr eaLnBrk="1" latinLnBrk="0" hangingPunct="1">
              <a:buFont typeface="Wingdings" pitchFamily="2" charset="2"/>
              <a:buChar char="v"/>
              <a:defRPr sz="2400">
                <a:solidFill>
                  <a:schemeClr val="tx1"/>
                </a:solidFill>
              </a:defRPr>
            </a:lvl2pPr>
            <a:lvl3pPr eaLnBrk="1" latinLnBrk="0" hangingPunct="1">
              <a:buFont typeface="Wingdings" pitchFamily="2" charset="2"/>
              <a:buChar char="Ø"/>
              <a:defRPr sz="2000">
                <a:solidFill>
                  <a:schemeClr val="tx1"/>
                </a:solidFill>
              </a:defRPr>
            </a:lvl3pPr>
            <a:lvl4pPr eaLnBrk="1" latinLnBrk="0" hangingPunct="1">
              <a:buFont typeface="Courier New" pitchFamily="49" charset="0"/>
              <a:buChar char="o"/>
              <a:defRPr sz="1800">
                <a:solidFill>
                  <a:schemeClr val="tx1"/>
                </a:solidFill>
              </a:defRPr>
            </a:lvl4pPr>
            <a:lvl5pPr eaLnBrk="1" latinLnBrk="0" hangingPunct="1"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528F0A68-8FD5-4875-A2BF-CCAEBDDE8476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Sentra KI - Universitas Muhammadiyah Malang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214282" y="5214950"/>
            <a:ext cx="8610600" cy="882650"/>
          </a:xfrm>
          <a:solidFill>
            <a:schemeClr val="accent1">
              <a:lumMod val="50000"/>
            </a:schemeClr>
          </a:solidFill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  <a:solidFill>
            <a:schemeClr val="tx1">
              <a:lumMod val="25000"/>
              <a:lumOff val="75000"/>
            </a:schemeClr>
          </a:solidFill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  <a:solidFill>
            <a:srgbClr val="001B50"/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174429CA-87A7-46CA-9887-73F1EC180C63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Sentra KI - Universitas Muhammadiyah Malang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solidFill>
            <a:schemeClr val="tx2"/>
          </a:solidFill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0C874B0-8EE4-4427-AFD4-114D39977A4B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Sentra KI - Universitas Muhammadiyah Malang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06DF72CE-F243-4369-AEF6-F417FC258CF0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Sentra KI - Universitas Muhammadiyah Malang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14192B47-3DBA-4559-B126-D9EE5BED3E44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Sentra KI - Universitas Muhammadiyah Malang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CA84-F3EB-4DC5-B09F-8ADD9C3D4A46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Sentra KI - Universitas Muhammadiyah Malang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43703" y="6143644"/>
            <a:ext cx="250029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baseline="0">
                <a:solidFill>
                  <a:srgbClr val="FFFF00"/>
                </a:solidFill>
              </a:defRPr>
            </a:lvl1pPr>
          </a:lstStyle>
          <a:p>
            <a:fld id="{5C8D1E78-032B-4FF8-9BDE-09FA31E2BD43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baseline="0">
                <a:solidFill>
                  <a:srgbClr val="FFFF00"/>
                </a:solidFill>
              </a:defRPr>
            </a:lvl1pPr>
          </a:lstStyle>
          <a:p>
            <a:r>
              <a:rPr lang="en-US"/>
              <a:t>Sentra KI - Universitas Muhammadiyah Malang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FF7F7"/>
                </a:solidFill>
              </a:defRPr>
            </a:lvl1pPr>
          </a:lstStyle>
          <a:p>
            <a:fld id="{D0634AF4-47F2-4B28-8A2F-AF58F1459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48" y="6143644"/>
            <a:ext cx="593896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154814"/>
            <a:ext cx="714348" cy="70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86579" y="6143644"/>
            <a:ext cx="235742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bg1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" pitchFamily="2" charset="2"/>
        <a:buChar char="q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" pitchFamily="2" charset="2"/>
        <a:buChar char="v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" pitchFamily="2" charset="2"/>
        <a:buChar char="Ø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Courier New" pitchFamily="49" charset="0"/>
        <a:buChar char="o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dl.ncipi.go.jp/homepg_e.ipdl" TargetMode="External"/><Relationship Id="rId2" Type="http://schemas.openxmlformats.org/officeDocument/2006/relationships/hyperlink" Target="http://www.uspto.gov/patft/index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wipo.int/ipdl/en/search/pc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9144000" cy="914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d-ID" sz="3200" b="1" dirty="0"/>
              <a:t>Oleh : </a:t>
            </a:r>
            <a:r>
              <a:rPr lang="en-US" sz="3200" b="1" dirty="0"/>
              <a:t> </a:t>
            </a:r>
          </a:p>
          <a:p>
            <a:pPr algn="ctr"/>
            <a:r>
              <a:rPr lang="en-US" sz="3200" b="1" dirty="0" err="1"/>
              <a:t>Ir</a:t>
            </a:r>
            <a:r>
              <a:rPr lang="en-US" sz="3200" b="1" dirty="0"/>
              <a:t> </a:t>
            </a:r>
            <a:r>
              <a:rPr lang="en-US" sz="3200" b="1" dirty="0" err="1"/>
              <a:t>Achmad</a:t>
            </a:r>
            <a:r>
              <a:rPr lang="en-US" sz="3200" b="1" dirty="0"/>
              <a:t> </a:t>
            </a:r>
            <a:r>
              <a:rPr lang="en-US" sz="3200" b="1" dirty="0" err="1"/>
              <a:t>Fauzan</a:t>
            </a:r>
            <a:r>
              <a:rPr lang="en-US" sz="3200" b="1" dirty="0"/>
              <a:t> HS MT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2" b="13662"/>
          <a:stretch>
            <a:fillRect/>
          </a:stretch>
        </p:blipFill>
        <p:spPr>
          <a:xfrm>
            <a:off x="0" y="1"/>
            <a:ext cx="9144000" cy="3538538"/>
          </a:xfrm>
        </p:spPr>
      </p:pic>
      <p:pic>
        <p:nvPicPr>
          <p:cNvPr id="7" name="Picture 4" descr="Image result for PATE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0528" y="18677"/>
            <a:ext cx="9324528" cy="41304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3933056"/>
            <a:ext cx="9324528" cy="136815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GOOGLE PATENS SEARCHING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711485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Tampilan</a:t>
            </a:r>
            <a:r>
              <a:rPr lang="en-US" dirty="0"/>
              <a:t> web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paten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19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8686800" cy="838200"/>
          </a:xfrm>
        </p:spPr>
        <p:txBody>
          <a:bodyPr/>
          <a:lstStyle/>
          <a:p>
            <a:r>
              <a:rPr lang="en-US" dirty="0"/>
              <a:t>Patent Citations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r="3446"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89"/>
            <a:ext cx="9144000" cy="684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DAAF2B5-5935-453E-9FF1-5207087A9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8499" r="34250" b="3777"/>
          <a:stretch/>
        </p:blipFill>
        <p:spPr>
          <a:xfrm>
            <a:off x="-29961" y="1295400"/>
            <a:ext cx="5676238" cy="4869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27047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b="1" cap="none" dirty="0">
                <a:effectLst/>
                <a:ea typeface="Calibri"/>
                <a:cs typeface="Times New Roman"/>
              </a:rPr>
              <a:t>Lebih Fokus dengan IPC </a:t>
            </a:r>
            <a:br>
              <a:rPr lang="id-ID" b="1" cap="none" dirty="0">
                <a:effectLst/>
                <a:ea typeface="Calibri"/>
                <a:cs typeface="Times New Roman"/>
              </a:rPr>
            </a:br>
            <a:r>
              <a:rPr lang="id-ID" b="1" cap="none" dirty="0">
                <a:effectLst/>
                <a:ea typeface="Calibri"/>
                <a:cs typeface="Times New Roman"/>
              </a:rPr>
              <a:t>(international Patens Clasification)</a:t>
            </a: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E27E8B75-A4AC-422D-902B-F2CC3E6AF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644516"/>
              </p:ext>
            </p:extLst>
          </p:nvPr>
        </p:nvGraphicFramePr>
        <p:xfrm>
          <a:off x="5292080" y="1327220"/>
          <a:ext cx="3696472" cy="2508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917">
                  <a:extLst>
                    <a:ext uri="{9D8B030D-6E8A-4147-A177-3AD203B41FA5}">
                      <a16:colId xmlns:a16="http://schemas.microsoft.com/office/drawing/2014/main" xmlns="" val="3465712110"/>
                    </a:ext>
                  </a:extLst>
                </a:gridCol>
                <a:gridCol w="1237555">
                  <a:extLst>
                    <a:ext uri="{9D8B030D-6E8A-4147-A177-3AD203B41FA5}">
                      <a16:colId xmlns:a16="http://schemas.microsoft.com/office/drawing/2014/main" xmlns="" val="1550907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6722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Biomass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867,000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066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biomass burner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30900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48643"/>
                  </a:ext>
                </a:extLst>
              </a:tr>
              <a:tr h="384815">
                <a:tc>
                  <a:txBody>
                    <a:bodyPr/>
                    <a:lstStyle/>
                    <a:p>
                      <a:r>
                        <a:rPr lang="id-ID" dirty="0"/>
                        <a:t>biomass burner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12,000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6504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biomass burner stove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12.900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922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biomass burner screw feeder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3940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194581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556B3-E233-4881-B60C-A9F8B7147733}"/>
              </a:ext>
            </a:extLst>
          </p:cNvPr>
          <p:cNvSpPr txBox="1"/>
          <p:nvPr/>
        </p:nvSpPr>
        <p:spPr>
          <a:xfrm>
            <a:off x="5292080" y="3835475"/>
            <a:ext cx="377385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sz="2400" dirty="0"/>
              <a:t>Terlalu beragam</a:t>
            </a:r>
          </a:p>
          <a:p>
            <a:r>
              <a:rPr lang="id-ID" sz="2400" dirty="0"/>
              <a:t>Jumlah terlalu banyak</a:t>
            </a:r>
          </a:p>
          <a:p>
            <a:r>
              <a:rPr lang="id-ID" sz="2400" dirty="0"/>
              <a:t>Penggunaan kata kunci sudah maksimal. </a:t>
            </a:r>
          </a:p>
          <a:p>
            <a:r>
              <a:rPr lang="id-ID" sz="2400" dirty="0"/>
              <a:t>Jika terlalu sempit, kuatir ada yang kliwat</a:t>
            </a:r>
          </a:p>
        </p:txBody>
      </p:sp>
    </p:spTree>
    <p:extLst>
      <p:ext uri="{BB962C8B-B14F-4D97-AF65-F5344CB8AC3E}">
        <p14:creationId xmlns:p14="http://schemas.microsoft.com/office/powerpoint/2010/main" val="3894127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27047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b="1" cap="none" dirty="0">
                <a:effectLst/>
                <a:ea typeface="Calibri"/>
                <a:cs typeface="Times New Roman"/>
              </a:rPr>
              <a:t>Lebih Fokus dengan IPC </a:t>
            </a:r>
            <a:br>
              <a:rPr lang="id-ID" b="1" cap="none" dirty="0">
                <a:effectLst/>
                <a:ea typeface="Calibri"/>
                <a:cs typeface="Times New Roman"/>
              </a:rPr>
            </a:br>
            <a:r>
              <a:rPr lang="id-ID" b="1" cap="none" dirty="0">
                <a:effectLst/>
                <a:ea typeface="Calibri"/>
                <a:cs typeface="Times New Roman"/>
              </a:rPr>
              <a:t>(international Patens Clasification)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E3AD34-2EE0-4A25-A207-6FC03E748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" y="1137376"/>
            <a:ext cx="8915400" cy="2274845"/>
          </a:xfrm>
        </p:spPr>
        <p:txBody>
          <a:bodyPr/>
          <a:lstStyle/>
          <a:p>
            <a:r>
              <a:rPr lang="id-ID" dirty="0"/>
              <a:t>Buka google searching biasa; gunakan keyword </a:t>
            </a:r>
            <a:r>
              <a:rPr lang="id-ID" dirty="0">
                <a:sym typeface="Wingdings" panose="05000000000000000000" pitchFamily="2" charset="2"/>
              </a:rPr>
              <a:t> international patens classification IPC WIPO.</a:t>
            </a:r>
          </a:p>
          <a:p>
            <a:r>
              <a:rPr lang="id-ID" dirty="0">
                <a:sym typeface="Wingdings" panose="05000000000000000000" pitchFamily="2" charset="2"/>
              </a:rPr>
              <a:t>WIPO (world intelectual propoperty organization) dibawah UNO.  </a:t>
            </a:r>
          </a:p>
          <a:p>
            <a:endParaRPr lang="id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0E1F94F-9CA6-4962-BA38-1D07B8D92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9" t="40031"/>
          <a:stretch/>
        </p:blipFill>
        <p:spPr>
          <a:xfrm>
            <a:off x="-6971" y="3412220"/>
            <a:ext cx="9150971" cy="34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60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34FC2-97BA-4813-93D3-839F2782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AE3604-5BAC-4575-96EF-A51CE744E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B37636-7CE3-4F82-91F9-FAC7D1B0D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B98125-A7DB-457B-A6EE-C94DB56C2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11963" r="12988" b="10782"/>
          <a:stretch/>
        </p:blipFill>
        <p:spPr>
          <a:xfrm>
            <a:off x="171480" y="1306260"/>
            <a:ext cx="8686800" cy="47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85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96A63-C42E-466C-8E66-2BF6402C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B79A3E-AE73-472D-93DD-F0F0B6DA2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20" y="5306104"/>
            <a:ext cx="8686800" cy="791471"/>
          </a:xfrm>
        </p:spPr>
        <p:txBody>
          <a:bodyPr>
            <a:normAutofit fontScale="92500"/>
          </a:bodyPr>
          <a:lstStyle/>
          <a:p>
            <a:r>
              <a:rPr lang="id-ID" dirty="0"/>
              <a:t>Masing masing adalah dropdown list. klik pada (+)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B50C80A-C4F7-44DB-A79E-4DC25278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AF42C4-1FAA-4CD4-BB56-2A2511256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63" b="32769"/>
          <a:stretch/>
        </p:blipFill>
        <p:spPr>
          <a:xfrm>
            <a:off x="39365" y="1295400"/>
            <a:ext cx="9065270" cy="401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47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0F857-6CC9-44A5-A936-2C54C097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4B6AD5-93B3-403A-9A33-B773F9F09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288229-DDD3-4013-91D3-C2A27D8AB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57F7BD-1944-4F49-89C1-31F47E4FC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5"/>
          <a:stretch/>
        </p:blipFill>
        <p:spPr>
          <a:xfrm>
            <a:off x="1651" y="1295400"/>
            <a:ext cx="899701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7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FA375-1628-49B2-A18F-879238AB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6D8550-21F6-479E-B62E-738909FC7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672" y="1455590"/>
            <a:ext cx="7924800" cy="1757386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biomass pellets screw feeder burner intlpclass:"F23D" ditemukan 38 hasil. </a:t>
            </a:r>
          </a:p>
          <a:p>
            <a:r>
              <a:rPr lang="id-ID" dirty="0"/>
              <a:t>biomass pellets screw feeder burner intlpclass:"F23C5" ditemukan 11 hasil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B35899-F689-41B5-9956-17B0685F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xmlns="" id="{A6D8A8AA-3370-4F95-8973-4EB55CF29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73167"/>
            <a:ext cx="2994277" cy="244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>
            <a:extLst>
              <a:ext uri="{FF2B5EF4-FFF2-40B4-BE49-F238E27FC236}">
                <a16:creationId xmlns:a16="http://schemas.microsoft.com/office/drawing/2014/main" xmlns="" id="{3D14F32C-FA9D-4D44-9C4F-F306E2037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36" y="3356992"/>
            <a:ext cx="3615356" cy="258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20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980728"/>
            <a:ext cx="9144000" cy="34563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Pour">
              <a:avLst/>
            </a:prstTxWarp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8727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87" y="192011"/>
            <a:ext cx="7543800" cy="832749"/>
          </a:xfrm>
        </p:spPr>
        <p:txBody>
          <a:bodyPr/>
          <a:lstStyle/>
          <a:p>
            <a:r>
              <a:rPr lang="id-ID" dirty="0"/>
              <a:t>Syarat Invensi bisa di patenkan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03" y="1124744"/>
            <a:ext cx="8848397" cy="4824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3000" b="1" dirty="0"/>
              <a:t>(</a:t>
            </a:r>
            <a:r>
              <a:rPr lang="id-ID" sz="3000" b="1" i="1" dirty="0"/>
              <a:t>NOVELTY</a:t>
            </a:r>
            <a:r>
              <a:rPr lang="id-ID" sz="3000" b="1" dirty="0"/>
              <a:t>)</a:t>
            </a:r>
            <a:r>
              <a:rPr lang="en-US" sz="3000" b="1" dirty="0"/>
              <a:t>: </a:t>
            </a:r>
            <a:r>
              <a:rPr lang="id-ID" sz="3000" b="1" dirty="0"/>
              <a:t>tidak pernah dibuat dan digunakan sebelumnya.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3000" b="1" dirty="0"/>
              <a:t>(</a:t>
            </a:r>
            <a:r>
              <a:rPr lang="id-ID" sz="3000" b="1" i="1" dirty="0"/>
              <a:t>INVENTIVE STEP</a:t>
            </a:r>
            <a:r>
              <a:rPr lang="id-ID" sz="3000" b="1" dirty="0"/>
              <a:t>)</a:t>
            </a:r>
            <a:r>
              <a:rPr lang="en-US" sz="3000" b="1" dirty="0"/>
              <a:t>: </a:t>
            </a:r>
            <a:r>
              <a:rPr lang="id-ID" sz="3000" b="1" dirty="0"/>
              <a:t>Tidak diduga </a:t>
            </a:r>
            <a:r>
              <a:rPr lang="en-US" sz="3000" b="1" dirty="0" err="1"/>
              <a:t>oleh</a:t>
            </a:r>
            <a:r>
              <a:rPr lang="en-US" sz="3000" b="1" dirty="0"/>
              <a:t> </a:t>
            </a:r>
            <a:r>
              <a:rPr lang="id-ID" sz="3000" b="1" dirty="0"/>
              <a:t>seseorang dengan keahlian tertentu di bidang teknik sebelumnya</a:t>
            </a:r>
            <a:r>
              <a:rPr lang="en-US" sz="3000" b="1" dirty="0"/>
              <a:t>. </a:t>
            </a:r>
            <a:endParaRPr lang="id-ID" sz="3000" b="1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3000" b="1" dirty="0"/>
              <a:t>(</a:t>
            </a:r>
            <a:r>
              <a:rPr lang="id-ID" sz="3000" b="1" i="1" dirty="0"/>
              <a:t>INDUSTRIAL APPLICABILE</a:t>
            </a:r>
            <a:r>
              <a:rPr lang="id-ID" sz="3000" b="1" dirty="0"/>
              <a:t>)</a:t>
            </a:r>
            <a:r>
              <a:rPr lang="en-US" sz="3000" b="1" dirty="0"/>
              <a:t>: P</a:t>
            </a:r>
            <a:r>
              <a:rPr lang="id-ID" sz="3000" b="1" dirty="0"/>
              <a:t>roduk </a:t>
            </a:r>
            <a:r>
              <a:rPr lang="en-US" sz="3000" b="1" dirty="0"/>
              <a:t> </a:t>
            </a:r>
            <a:r>
              <a:rPr lang="en-US" sz="3000" b="1" dirty="0">
                <a:sym typeface="Wingdings" pitchFamily="2" charset="2"/>
              </a:rPr>
              <a:t> </a:t>
            </a:r>
            <a:r>
              <a:rPr lang="id-ID" sz="3000" b="1" dirty="0"/>
              <a:t>mampu dibuat berulang-ulang (massal) dengan kualitas yang sama</a:t>
            </a:r>
            <a:r>
              <a:rPr lang="en-US" sz="3000" b="1" dirty="0"/>
              <a:t>. P</a:t>
            </a:r>
            <a:r>
              <a:rPr lang="id-ID" sz="3000" b="1" dirty="0"/>
              <a:t>roses </a:t>
            </a:r>
            <a:r>
              <a:rPr lang="en-US" sz="3000" b="1" dirty="0"/>
              <a:t> </a:t>
            </a:r>
            <a:r>
              <a:rPr lang="en-US" sz="3000" b="1" dirty="0">
                <a:sym typeface="Wingdings" pitchFamily="2" charset="2"/>
              </a:rPr>
              <a:t> </a:t>
            </a:r>
            <a:r>
              <a:rPr lang="id-ID" sz="3000" b="1" dirty="0"/>
              <a:t>mampu dijalankan </a:t>
            </a:r>
            <a:r>
              <a:rPr lang="en-US" sz="3000" b="1" dirty="0"/>
              <a:t>/</a:t>
            </a:r>
            <a:r>
              <a:rPr lang="id-ID" sz="3000" b="1" dirty="0"/>
              <a:t> digunakan dalam praktik.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8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b="1" dirty="0"/>
              <a:t>DESKRIPSI PATEN INDONESIA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85860"/>
            <a:ext cx="8686800" cy="478634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Tahoma" pitchFamily="34" charset="0"/>
              </a:rPr>
              <a:t>I.    </a:t>
            </a:r>
            <a:r>
              <a:rPr lang="en-US" sz="2800" dirty="0" err="1">
                <a:latin typeface="Tahoma" pitchFamily="34" charset="0"/>
              </a:rPr>
              <a:t>Judul</a:t>
            </a:r>
            <a:r>
              <a:rPr lang="en-US" sz="2800" dirty="0">
                <a:latin typeface="Tahoma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Tahoma" pitchFamily="34" charset="0"/>
              </a:rPr>
              <a:t>II.   </a:t>
            </a:r>
            <a:r>
              <a:rPr lang="en-US" sz="2800" dirty="0" err="1">
                <a:latin typeface="Tahoma" pitchFamily="34" charset="0"/>
              </a:rPr>
              <a:t>Bidang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Teknik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Invensi</a:t>
            </a:r>
            <a:endParaRPr lang="en-US" sz="2800" dirty="0">
              <a:latin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III. 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</a:rPr>
              <a:t>Latar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</a:rPr>
              <a:t>Belakang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</a:rPr>
              <a:t>Invensi</a:t>
            </a:r>
            <a:endParaRPr lang="en-US" sz="40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Tahoma" pitchFamily="34" charset="0"/>
              </a:rPr>
              <a:t>IV.   </a:t>
            </a:r>
            <a:r>
              <a:rPr lang="en-US" sz="2800" dirty="0" err="1">
                <a:latin typeface="Tahoma" pitchFamily="34" charset="0"/>
              </a:rPr>
              <a:t>Ringkasan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Invensi</a:t>
            </a:r>
            <a:endParaRPr lang="en-US" sz="2800" dirty="0">
              <a:latin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Tahoma" pitchFamily="34" charset="0"/>
              </a:rPr>
              <a:t>V.    </a:t>
            </a:r>
            <a:r>
              <a:rPr lang="en-US" sz="2800" dirty="0" err="1">
                <a:latin typeface="Tahoma" pitchFamily="34" charset="0"/>
              </a:rPr>
              <a:t>Uraian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Singkat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Gambar</a:t>
            </a:r>
            <a:r>
              <a:rPr lang="en-US" sz="2800" dirty="0">
                <a:latin typeface="Tahoma" pitchFamily="34" charset="0"/>
              </a:rPr>
              <a:t> (</a:t>
            </a:r>
            <a:r>
              <a:rPr lang="en-US" sz="2800" dirty="0" err="1">
                <a:latin typeface="Tahoma" pitchFamily="34" charset="0"/>
              </a:rPr>
              <a:t>bila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ada</a:t>
            </a:r>
            <a:r>
              <a:rPr lang="en-US" sz="2800" dirty="0">
                <a:latin typeface="Tahoma" pitchFamily="34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Tahoma" pitchFamily="34" charset="0"/>
              </a:rPr>
              <a:t>VI.   </a:t>
            </a:r>
            <a:r>
              <a:rPr lang="en-US" sz="2800" dirty="0" err="1">
                <a:latin typeface="Tahoma" pitchFamily="34" charset="0"/>
              </a:rPr>
              <a:t>Uraian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Lengkap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Invensi</a:t>
            </a:r>
            <a:endParaRPr lang="en-US" sz="2800" dirty="0">
              <a:latin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>
                <a:solidFill>
                  <a:srgbClr val="FF0000"/>
                </a:solidFill>
                <a:latin typeface="Tahoma" pitchFamily="34" charset="0"/>
              </a:rPr>
              <a:t>VII. 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</a:rPr>
              <a:t>Klaim</a:t>
            </a:r>
            <a:endParaRPr lang="en-US" sz="40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Tahoma" pitchFamily="34" charset="0"/>
              </a:rPr>
              <a:t>VIII. </a:t>
            </a:r>
            <a:r>
              <a:rPr lang="en-US" sz="2800" dirty="0" err="1">
                <a:latin typeface="Tahoma" pitchFamily="34" charset="0"/>
              </a:rPr>
              <a:t>Abstrak</a:t>
            </a:r>
            <a:endParaRPr lang="en-US" sz="2800" dirty="0">
              <a:latin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Tahoma" pitchFamily="34" charset="0"/>
              </a:rPr>
              <a:t>IX.   </a:t>
            </a:r>
            <a:r>
              <a:rPr lang="en-US" sz="2800" dirty="0" err="1">
                <a:latin typeface="Tahoma" pitchFamily="34" charset="0"/>
              </a:rPr>
              <a:t>Gambar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dan</a:t>
            </a:r>
            <a:r>
              <a:rPr lang="en-US" sz="2800" dirty="0">
                <a:latin typeface="Tahoma" pitchFamily="34" charset="0"/>
              </a:rPr>
              <a:t>/</a:t>
            </a:r>
            <a:r>
              <a:rPr lang="en-US" sz="2800" dirty="0" err="1">
                <a:latin typeface="Tahoma" pitchFamily="34" charset="0"/>
              </a:rPr>
              <a:t>atau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Grafik</a:t>
            </a:r>
            <a:r>
              <a:rPr lang="en-US" sz="2800" dirty="0">
                <a:latin typeface="Tahoma" pitchFamily="34" charset="0"/>
              </a:rPr>
              <a:t> (</a:t>
            </a:r>
            <a:r>
              <a:rPr lang="en-US" sz="2800" dirty="0" err="1">
                <a:latin typeface="Tahoma" pitchFamily="34" charset="0"/>
              </a:rPr>
              <a:t>bila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ada</a:t>
            </a:r>
            <a:r>
              <a:rPr lang="en-US" sz="2800" dirty="0">
                <a:latin typeface="Tahoma" pitchFamily="34" charset="0"/>
              </a:rPr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83968" y="2780928"/>
            <a:ext cx="1296144" cy="128841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32040" y="3645024"/>
            <a:ext cx="4016997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PATENS </a:t>
            </a:r>
          </a:p>
          <a:p>
            <a:pPr algn="ctr"/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SEARCHING</a:t>
            </a:r>
          </a:p>
        </p:txBody>
      </p:sp>
    </p:spTree>
    <p:extLst>
      <p:ext uri="{BB962C8B-B14F-4D97-AF65-F5344CB8AC3E}">
        <p14:creationId xmlns:p14="http://schemas.microsoft.com/office/powerpoint/2010/main" val="2517655493"/>
      </p:ext>
    </p:extLst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1"/>
            <a:ext cx="70104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CONTOH-CONTOH SITUS</a:t>
            </a:r>
          </a:p>
        </p:txBody>
      </p:sp>
      <p:graphicFrame>
        <p:nvGraphicFramePr>
          <p:cNvPr id="88276" name="Group 21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60688604"/>
              </p:ext>
            </p:extLst>
          </p:nvPr>
        </p:nvGraphicFramePr>
        <p:xfrm>
          <a:off x="134888" y="1196752"/>
          <a:ext cx="9009112" cy="4586808"/>
        </p:xfrm>
        <a:graphic>
          <a:graphicData uri="http://schemas.openxmlformats.org/drawingml/2006/table">
            <a:tbl>
              <a:tblPr/>
              <a:tblGrid>
                <a:gridCol w="9009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Alamat</a:t>
                      </a:r>
                      <a:endParaRPr kumimoji="0" lang="nb-NO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http://www.delphion.com.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  <a:sym typeface="Wingdings" pitchFamily="2" charset="2"/>
                        </a:rPr>
                        <a:t>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Thomson Group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  <a:hlinkClick r:id="" action="ppaction://noaction"/>
                        </a:rPr>
                        <a:t>http://ep.espacenet.com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.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  <a:sym typeface="Wingdings" pitchFamily="2" charset="2"/>
                        </a:rPr>
                        <a:t>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European Patent Office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  <a:hlinkClick r:id="rId2"/>
                        </a:rPr>
                        <a:t>http://www.uspto.gov/patft/index.html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  <a:sym typeface="Wingdings" pitchFamily="2" charset="2"/>
                        </a:rPr>
                        <a:t> </a:t>
                      </a:r>
                      <a:r>
                        <a:rPr kumimoji="0" lang="nb-N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US Patent Office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  <a:hlinkClick r:id="rId3"/>
                        </a:rPr>
                        <a:t>http://www.ipdl.ncipi.go.jp/homepg_e.ipdl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  <a:sym typeface="Wingdings" pitchFamily="2" charset="2"/>
                        </a:rPr>
                        <a:t> </a:t>
                      </a:r>
                      <a:r>
                        <a:rPr kumimoji="0" lang="nb-N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Japan Patent Office</a:t>
                      </a:r>
                      <a:endParaRPr kumimoji="0" lang="en-US" sz="24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2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  <a:hlinkClick r:id="" action="ppaction://noaction"/>
                        </a:rPr>
                        <a:t>http://www.cambiaip.org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: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</a:t>
                      </a:r>
                      <a:r>
                        <a:rPr kumimoji="0" lang="nb-N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Cambia-Biotech Australia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  <a:hlinkClick r:id="rId4"/>
                        </a:rPr>
                        <a:t>http://www.wipo.int/ipdl/en/search/pct</a:t>
                      </a:r>
                      <a:r>
                        <a:rPr kumimoji="0" lang="nb-N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nb-N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  <a:sym typeface="Wingdings" pitchFamily="2" charset="2"/>
                        </a:rPr>
                        <a:t> </a:t>
                      </a:r>
                      <a:r>
                        <a:rPr kumimoji="0" lang="nb-N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World Intellectual Property Organization (WIPO)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08104" y="589330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Romadhoni</a:t>
            </a:r>
            <a:r>
              <a:rPr lang="en-US" dirty="0"/>
              <a:t>, </a:t>
            </a:r>
            <a:r>
              <a:rPr lang="en-US" dirty="0" err="1"/>
              <a:t>Manajemen</a:t>
            </a:r>
            <a:r>
              <a:rPr lang="en-US" dirty="0"/>
              <a:t> HKI, ITB)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D50AB-BA24-451E-B08F-357A55A3D95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err="1">
                <a:effectLst/>
                <a:ea typeface="Calibri"/>
                <a:cs typeface="Times New Roman"/>
              </a:rPr>
              <a:t>google</a:t>
            </a:r>
            <a:r>
              <a:rPr lang="en-US" b="1" cap="none" dirty="0">
                <a:effectLst/>
                <a:ea typeface="Calibri"/>
                <a:cs typeface="Times New Roman"/>
              </a:rPr>
              <a:t> advanced patents search</a:t>
            </a:r>
            <a:endParaRPr lang="id-ID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21521" t="35055" r="29150" b="22830"/>
          <a:stretch>
            <a:fillRect/>
          </a:stretch>
        </p:blipFill>
        <p:spPr bwMode="auto">
          <a:xfrm>
            <a:off x="0" y="1428736"/>
            <a:ext cx="892975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44" y="4286256"/>
            <a:ext cx="28575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Box 1"/>
          <p:cNvSpPr txBox="1"/>
          <p:nvPr/>
        </p:nvSpPr>
        <p:spPr>
          <a:xfrm>
            <a:off x="0" y="4077072"/>
            <a:ext cx="9144000" cy="79208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800" b="1" dirty="0" err="1">
                <a:effectLst/>
                <a:ea typeface="Calibri"/>
                <a:cs typeface="Times New Roman"/>
              </a:rPr>
              <a:t>google</a:t>
            </a:r>
            <a:r>
              <a:rPr lang="en-US" sz="4800" b="1" dirty="0">
                <a:effectLst/>
                <a:ea typeface="Calibri"/>
                <a:cs typeface="Times New Roman"/>
              </a:rPr>
              <a:t> advanced patents search</a:t>
            </a:r>
            <a:endParaRPr lang="en-US" sz="3200" b="1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cap="none" dirty="0" err="1">
                <a:effectLst/>
                <a:ea typeface="Calibri"/>
                <a:cs typeface="Times New Roman"/>
              </a:rPr>
              <a:t>google</a:t>
            </a:r>
            <a:r>
              <a:rPr lang="en-US" b="1" cap="none" dirty="0">
                <a:effectLst/>
                <a:ea typeface="Calibri"/>
                <a:cs typeface="Times New Roman"/>
              </a:rPr>
              <a:t> advanced patents  search</a:t>
            </a:r>
            <a:endParaRPr lang="en-US" sz="2000" b="1" cap="none" dirty="0">
              <a:effectLst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6134"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cap="none" dirty="0" err="1">
                <a:effectLst/>
                <a:ea typeface="Calibri"/>
                <a:cs typeface="Times New Roman"/>
              </a:rPr>
              <a:t>google</a:t>
            </a:r>
            <a:r>
              <a:rPr lang="en-US" b="1" cap="none" dirty="0">
                <a:effectLst/>
                <a:ea typeface="Calibri"/>
                <a:cs typeface="Times New Roman"/>
              </a:rPr>
              <a:t> advanced patents search</a:t>
            </a:r>
            <a:endParaRPr lang="en-US" sz="2000" b="1" cap="none" dirty="0">
              <a:effectLst/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16049" r="16014" b="24691"/>
          <a:stretch>
            <a:fillRect/>
          </a:stretch>
        </p:blipFill>
        <p:spPr bwMode="auto">
          <a:xfrm>
            <a:off x="1857356" y="7929594"/>
            <a:ext cx="6302831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r="11439"/>
          <a:stretch>
            <a:fillRect/>
          </a:stretch>
        </p:blipFill>
        <p:spPr bwMode="auto">
          <a:xfrm>
            <a:off x="0" y="1409700"/>
            <a:ext cx="9144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cap="none" dirty="0" err="1">
                <a:effectLst/>
                <a:ea typeface="Calibri"/>
                <a:cs typeface="Times New Roman"/>
              </a:rPr>
              <a:t>google</a:t>
            </a:r>
            <a:r>
              <a:rPr lang="en-US" sz="4400" b="1" cap="none" dirty="0">
                <a:effectLst/>
                <a:ea typeface="Calibri"/>
                <a:cs typeface="Times New Roman"/>
              </a:rPr>
              <a:t> advanced patents search</a:t>
            </a:r>
            <a:endParaRPr lang="en-US" sz="2800" b="1" cap="none" dirty="0">
              <a:effectLst/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16049" r="16014" b="24691"/>
          <a:stretch>
            <a:fillRect/>
          </a:stretch>
        </p:blipFill>
        <p:spPr bwMode="auto">
          <a:xfrm>
            <a:off x="1857356" y="7929594"/>
            <a:ext cx="6302831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867043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err="1">
                <a:effectLst/>
                <a:ea typeface="Calibri"/>
                <a:cs typeface="Times New Roman"/>
              </a:rPr>
              <a:t>google</a:t>
            </a:r>
            <a:r>
              <a:rPr lang="en-US" b="1" cap="none" dirty="0">
                <a:effectLst/>
                <a:ea typeface="Calibri"/>
                <a:cs typeface="Times New Roman"/>
              </a:rPr>
              <a:t> advanced patents search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626" y="1185872"/>
            <a:ext cx="9143471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 t="10000" r="15420"/>
          <a:stretch>
            <a:fillRect/>
          </a:stretch>
        </p:blipFill>
        <p:spPr bwMode="auto">
          <a:xfrm>
            <a:off x="0" y="4714884"/>
            <a:ext cx="91440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4AF4-47F2-4B28-8A2F-AF58F145985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MM OM FA PUTIH">
  <a:themeElements>
    <a:clrScheme name="Custom 1">
      <a:dk1>
        <a:srgbClr val="002060"/>
      </a:dk1>
      <a:lt1>
        <a:srgbClr val="FFFFFF"/>
      </a:lt1>
      <a:dk2>
        <a:srgbClr val="C00000"/>
      </a:dk2>
      <a:lt2>
        <a:srgbClr val="FBEEC9"/>
      </a:lt2>
      <a:accent1>
        <a:srgbClr val="FF000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UMM  fa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UMM OM FA PUTIH</Template>
  <TotalTime>2508</TotalTime>
  <Words>341</Words>
  <Application>Microsoft Office PowerPoint</Application>
  <PresentationFormat>On-screen Show (4:3)</PresentationFormat>
  <Paragraphs>82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Courier New</vt:lpstr>
      <vt:lpstr>Franklin Gothic Book</vt:lpstr>
      <vt:lpstr>Franklin Gothic Medium</vt:lpstr>
      <vt:lpstr>Tahoma</vt:lpstr>
      <vt:lpstr>Times New Roman</vt:lpstr>
      <vt:lpstr>Trebuchet MS</vt:lpstr>
      <vt:lpstr>Wingdings</vt:lpstr>
      <vt:lpstr>Wingdings 2</vt:lpstr>
      <vt:lpstr>UMM OM FA PUTIH</vt:lpstr>
      <vt:lpstr>GOOGLE PATENS SEARCHING</vt:lpstr>
      <vt:lpstr>Syarat Invensi bisa di patenkan </vt:lpstr>
      <vt:lpstr>DESKRIPSI PATEN INDONESIA</vt:lpstr>
      <vt:lpstr>CONTOH-CONTOH SITUS</vt:lpstr>
      <vt:lpstr>google advanced patents search</vt:lpstr>
      <vt:lpstr>google advanced patents  search</vt:lpstr>
      <vt:lpstr>google advanced patents search</vt:lpstr>
      <vt:lpstr>google advanced patents search</vt:lpstr>
      <vt:lpstr>google advanced patents search</vt:lpstr>
      <vt:lpstr>Tampilan web halaman depan paten</vt:lpstr>
      <vt:lpstr>Patent Citations</vt:lpstr>
      <vt:lpstr>PowerPoint Presentation</vt:lpstr>
      <vt:lpstr>Lebih Fokus dengan IPC  (international Patens Clasification)</vt:lpstr>
      <vt:lpstr>Lebih Fokus dengan IPC  (international Patens Clasification)</vt:lpstr>
      <vt:lpstr>PowerPoint Presentation</vt:lpstr>
      <vt:lpstr>IPC</vt:lpstr>
      <vt:lpstr>PowerPoint Presentation</vt:lpstr>
      <vt:lpstr>IPC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Infokom</dc:creator>
  <cp:lastModifiedBy>Windows User</cp:lastModifiedBy>
  <cp:revision>247</cp:revision>
  <dcterms:created xsi:type="dcterms:W3CDTF">2011-06-09T13:58:37Z</dcterms:created>
  <dcterms:modified xsi:type="dcterms:W3CDTF">2020-01-13T01:28:37Z</dcterms:modified>
</cp:coreProperties>
</file>